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3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3" r:id="rId10"/>
    <p:sldId id="264" r:id="rId11"/>
    <p:sldId id="265" r:id="rId12"/>
    <p:sldId id="275" r:id="rId13"/>
    <p:sldId id="267" r:id="rId14"/>
    <p:sldId id="268" r:id="rId15"/>
    <p:sldId id="274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9" autoAdjust="0"/>
    <p:restoredTop sz="86477" autoAdjust="0"/>
  </p:normalViewPr>
  <p:slideViewPr>
    <p:cSldViewPr snapToGrid="0" snapToObjects="1">
      <p:cViewPr varScale="1">
        <p:scale>
          <a:sx n="91" d="100"/>
          <a:sy n="91" d="100"/>
        </p:scale>
        <p:origin x="-72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EBC7D-3A14-41CF-927D-6563DB701534}" type="datetimeFigureOut">
              <a:rPr lang="en-US"/>
              <a:t>6/9/16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569D1-2EFF-4058-BACC-F5D46F3FA11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31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569D1-2EFF-4058-BACC-F5D46F3FA1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78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569D1-2EFF-4058-BACC-F5D46F3FA11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64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569D1-2EFF-4058-BACC-F5D46F3FA11A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07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569D1-2EFF-4058-BACC-F5D46F3FA11A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8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569D1-2EFF-4058-BACC-F5D46F3FA11A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23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569D1-2EFF-4058-BACC-F5D46F3FA11A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66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F58C20C-73B3-6642-B7B0-F1B3E56FB588}" type="datetimeFigureOut">
              <a:rPr lang="en-US" smtClean="0"/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C20C-73B3-6642-B7B0-F1B3E56FB588}" type="datetimeFigureOut">
              <a:rPr lang="en-US" smtClean="0"/>
              <a:t>6/9/16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0FDD-2D83-384B-A9E6-74EB66EF94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C20C-73B3-6642-B7B0-F1B3E56FB588}" type="datetimeFigureOut">
              <a:rPr lang="en-US" smtClean="0"/>
              <a:t>6/9/16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0FDD-2D83-384B-A9E6-74EB66EF94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C20C-73B3-6642-B7B0-F1B3E56FB588}" type="datetimeFigureOut">
              <a:rPr lang="en-US" smtClean="0"/>
              <a:t>6/9/16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0FDD-2D83-384B-A9E6-74EB66EF9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C20C-73B3-6642-B7B0-F1B3E56FB588}" type="datetimeFigureOut">
              <a:rPr lang="en-US" smtClean="0"/>
              <a:t>6/9/16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0FDD-2D83-384B-A9E6-74EB66EF9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C20C-73B3-6642-B7B0-F1B3E56FB588}" type="datetimeFigureOut">
              <a:rPr lang="en-US" smtClean="0"/>
              <a:t>6/9/16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0FDD-2D83-384B-A9E6-74EB66EF9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0F58C20C-73B3-6642-B7B0-F1B3E56FB588}" type="datetimeFigureOut">
              <a:rPr lang="en-US" smtClean="0"/>
              <a:t>6/9/16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0FDD-2D83-384B-A9E6-74EB66EF94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C20C-73B3-6642-B7B0-F1B3E56FB588}" type="datetimeFigureOut">
              <a:rPr lang="en-US" smtClean="0"/>
              <a:t>6/9/16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0FDD-2D83-384B-A9E6-74EB66EF9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C20C-73B3-6642-B7B0-F1B3E56FB588}" type="datetimeFigureOut">
              <a:rPr lang="en-US" smtClean="0"/>
              <a:t>6/9/16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0FDD-2D83-384B-A9E6-74EB66EF94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C20C-73B3-6642-B7B0-F1B3E56FB588}" type="datetimeFigureOut">
              <a:rPr lang="en-US" smtClean="0"/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0FDD-2D83-384B-A9E6-74EB66EF9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C20C-73B3-6642-B7B0-F1B3E56FB588}" type="datetimeFigureOut">
              <a:rPr lang="en-US" smtClean="0"/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0FDD-2D83-384B-A9E6-74EB66EF9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0F58C20C-73B3-6642-B7B0-F1B3E56FB588}" type="datetimeFigureOut">
              <a:rPr lang="en-US" smtClean="0"/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0FDD-2D83-384B-A9E6-74EB66EF9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0F58C20C-73B3-6642-B7B0-F1B3E56FB588}" type="datetimeFigureOut">
              <a:rPr lang="en-US" smtClean="0"/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A00FDD-2D83-384B-A9E6-74EB66EF94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0F58C20C-73B3-6642-B7B0-F1B3E56FB588}" type="datetimeFigureOut">
              <a:rPr lang="en-US" smtClean="0"/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FAA00FDD-2D83-384B-A9E6-74EB66EF94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0F58C20C-73B3-6642-B7B0-F1B3E56FB588}" type="datetimeFigureOut">
              <a:rPr lang="en-US" smtClean="0"/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0FDD-2D83-384B-A9E6-74EB66EF9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FAA00FDD-2D83-384B-A9E6-74EB66EF94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C20C-73B3-6642-B7B0-F1B3E56FB588}" type="datetimeFigureOut">
              <a:rPr lang="en-US" smtClean="0"/>
              <a:t>6/9/16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0FDD-2D83-384B-A9E6-74EB66EF9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C20C-73B3-6642-B7B0-F1B3E56FB588}" type="datetimeFigureOut">
              <a:rPr lang="en-US" smtClean="0"/>
              <a:t>6/9/16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0FDD-2D83-384B-A9E6-74EB66EF9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C20C-73B3-6642-B7B0-F1B3E56FB588}" type="datetimeFigureOut">
              <a:rPr lang="en-US" smtClean="0"/>
              <a:t>6/9/16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0FDD-2D83-384B-A9E6-74EB66EF94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F58C20C-73B3-6642-B7B0-F1B3E56FB588}" type="datetimeFigureOut">
              <a:rPr lang="en-US" smtClean="0"/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FAA00FDD-2D83-384B-A9E6-74EB66EF94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  <p:sldLayoutId id="2147483861" r:id="rId18"/>
    <p:sldLayoutId id="2147483862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396081"/>
            <a:ext cx="5458968" cy="1048684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JCM</a:t>
            </a:r>
            <a:br>
              <a:rPr lang="en-US" i="1" dirty="0"/>
            </a:br>
            <a:r>
              <a:rPr lang="en-US" i="1" dirty="0"/>
              <a:t>OSCE (QMH)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444952"/>
            <a:ext cx="5458968" cy="621792"/>
          </a:xfrm>
        </p:spPr>
        <p:txBody>
          <a:bodyPr/>
          <a:lstStyle/>
          <a:p>
            <a:r>
              <a:rPr lang="en-US" i="1" dirty="0"/>
              <a:t>7 Sept 2016</a:t>
            </a:r>
          </a:p>
        </p:txBody>
      </p:sp>
    </p:spTree>
    <p:extLst>
      <p:ext uri="{BB962C8B-B14F-4D97-AF65-F5344CB8AC3E}">
        <p14:creationId xmlns:p14="http://schemas.microsoft.com/office/powerpoint/2010/main" val="3756396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7813"/>
            <a:ext cx="7391400" cy="846426"/>
          </a:xfrm>
        </p:spPr>
        <p:txBody>
          <a:bodyPr/>
          <a:lstStyle/>
          <a:p>
            <a:r>
              <a:rPr lang="en-US" dirty="0"/>
              <a:t>Case 3 – plain CT Brain</a:t>
            </a:r>
          </a:p>
        </p:txBody>
      </p:sp>
      <p:pic>
        <p:nvPicPr>
          <p:cNvPr id="2" name="Content Placeholder 1" descr="a0.jpg"/>
          <p:cNvPicPr>
            <a:picLocks noGrp="1" noChangeAspect="1"/>
          </p:cNvPicPr>
          <p:nvPr>
            <p:ph sz="half" idx="14"/>
          </p:nvPr>
        </p:nvPicPr>
        <p:blipFill>
          <a:blip r:embed="rId3"/>
          <a:srcRect l="-24" t="9956" r="24" b="14525"/>
          <a:stretch>
            <a:fillRect/>
          </a:stretch>
        </p:blipFill>
        <p:spPr>
          <a:xfrm>
            <a:off x="581578" y="1518395"/>
            <a:ext cx="2920747" cy="2200088"/>
          </a:xfrm>
        </p:spPr>
      </p:pic>
      <p:pic>
        <p:nvPicPr>
          <p:cNvPr id="5" name="Content Placeholder 4" descr="a3.jpg"/>
          <p:cNvPicPr>
            <a:picLocks noGrp="1" noChangeAspect="1"/>
          </p:cNvPicPr>
          <p:nvPr>
            <p:ph sz="half" idx="15"/>
          </p:nvPr>
        </p:nvPicPr>
        <p:blipFill>
          <a:blip r:embed="rId4"/>
          <a:srcRect l="-24" t="7776" r="24" b="9885"/>
          <a:stretch>
            <a:fillRect/>
          </a:stretch>
        </p:blipFill>
        <p:spPr>
          <a:xfrm>
            <a:off x="581578" y="4023884"/>
            <a:ext cx="2920747" cy="2404920"/>
          </a:xfrm>
        </p:spPr>
      </p:pic>
      <p:pic>
        <p:nvPicPr>
          <p:cNvPr id="3" name="Content Placeholder 2" descr="a1.jpg"/>
          <p:cNvPicPr>
            <a:picLocks noGrp="1" noChangeAspect="1"/>
          </p:cNvPicPr>
          <p:nvPr>
            <p:ph sz="half" idx="1"/>
          </p:nvPr>
        </p:nvPicPr>
        <p:blipFill>
          <a:blip r:embed="rId5"/>
          <a:srcRect l="-211" t="9956" r="211" b="14302"/>
          <a:stretch>
            <a:fillRect/>
          </a:stretch>
        </p:blipFill>
        <p:spPr>
          <a:xfrm>
            <a:off x="4414915" y="1518395"/>
            <a:ext cx="2913285" cy="2206598"/>
          </a:xfrm>
        </p:spPr>
      </p:pic>
      <p:pic>
        <p:nvPicPr>
          <p:cNvPr id="6" name="Content Placeholder 5" descr="a3.jpg"/>
          <p:cNvPicPr>
            <a:picLocks noGrp="1" noChangeAspect="1"/>
          </p:cNvPicPr>
          <p:nvPr>
            <p:ph sz="half" idx="13"/>
          </p:nvPr>
        </p:nvPicPr>
        <p:blipFill>
          <a:blip r:embed="rId4"/>
          <a:srcRect l="-211" t="8266" r="211" b="9871"/>
          <a:stretch>
            <a:fillRect/>
          </a:stretch>
        </p:blipFill>
        <p:spPr>
          <a:xfrm>
            <a:off x="4414915" y="4023884"/>
            <a:ext cx="2913285" cy="2391004"/>
          </a:xfrm>
        </p:spPr>
      </p:pic>
    </p:spTree>
    <p:extLst>
      <p:ext uri="{BB962C8B-B14F-4D97-AF65-F5344CB8AC3E}">
        <p14:creationId xmlns:p14="http://schemas.microsoft.com/office/powerpoint/2010/main" val="4085004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199" y="2209800"/>
            <a:ext cx="6508377" cy="42337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Name the CT findings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i="1" dirty="0"/>
              <a:t>Left </a:t>
            </a:r>
            <a:r>
              <a:rPr lang="en-US" i="1" dirty="0" err="1"/>
              <a:t>hyperdense</a:t>
            </a:r>
            <a:r>
              <a:rPr lang="en-US" i="1" dirty="0"/>
              <a:t> MCA sign </a:t>
            </a:r>
            <a:endParaRPr lang="en-US" i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Diagnosis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i="1" dirty="0" err="1"/>
              <a:t>Ischaemic</a:t>
            </a:r>
            <a:r>
              <a:rPr lang="en-US" i="1" dirty="0"/>
              <a:t> Stroke, left MCA territory infarct</a:t>
            </a:r>
            <a:endParaRPr lang="en-US" i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Name 4 early radiological signs for this condition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i="1" dirty="0"/>
              <a:t>Loss of insular ribbon sign</a:t>
            </a:r>
            <a:endParaRPr lang="en-US" i="1" dirty="0">
              <a:solidFill>
                <a:schemeClr val="tx1"/>
              </a:solidFill>
            </a:endParaRPr>
          </a:p>
          <a:p>
            <a:pPr lvl="1"/>
            <a:r>
              <a:rPr lang="en-US" i="1" dirty="0"/>
              <a:t>Hypoattenuation of basal ganglia</a:t>
            </a:r>
            <a:endParaRPr lang="en-US" i="1" dirty="0">
              <a:solidFill>
                <a:schemeClr val="tx1"/>
              </a:solidFill>
            </a:endParaRPr>
          </a:p>
          <a:p>
            <a:pPr lvl="1"/>
            <a:r>
              <a:rPr lang="en-US" i="1" dirty="0">
                <a:solidFill>
                  <a:srgbClr val="333333"/>
                </a:solidFill>
              </a:rPr>
              <a:t>Obscuration of </a:t>
            </a:r>
            <a:r>
              <a:rPr lang="en-US" i="1" dirty="0" err="1">
                <a:solidFill>
                  <a:srgbClr val="333333"/>
                </a:solidFill>
              </a:rPr>
              <a:t>sylvian</a:t>
            </a:r>
            <a:r>
              <a:rPr lang="en-US" i="1" dirty="0">
                <a:solidFill>
                  <a:srgbClr val="333333"/>
                </a:solidFill>
              </a:rPr>
              <a:t> fissure</a:t>
            </a:r>
            <a:endParaRPr lang="en-US" i="1" dirty="0">
              <a:solidFill>
                <a:schemeClr val="tx1"/>
              </a:solidFill>
            </a:endParaRPr>
          </a:p>
          <a:p>
            <a:pPr lvl="1"/>
            <a:r>
              <a:rPr lang="en-US" i="1" dirty="0"/>
              <a:t>Effacement of cortical sulci</a:t>
            </a:r>
            <a:endParaRPr lang="en-US" i="1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519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0000"/>
                </a:solidFill>
              </a:rPr>
              <a:t>Case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US" dirty="0">
                <a:solidFill>
                  <a:srgbClr val="333333"/>
                </a:solidFill>
                <a:latin typeface="Century Gothic" charset="0"/>
              </a:rPr>
              <a:t>Name 3 imaging options that may aid in management</a:t>
            </a:r>
            <a:r>
              <a:rPr lang="en-US" dirty="0">
                <a:solidFill>
                  <a:schemeClr val="tx1"/>
                </a:solidFill>
                <a:latin typeface="Century Gothic" charset="0"/>
              </a:rPr>
              <a:t> </a:t>
            </a:r>
          </a:p>
          <a:p>
            <a:pPr lvl="1"/>
            <a:r>
              <a:rPr lang="en-US" i="1" dirty="0">
                <a:solidFill>
                  <a:srgbClr val="333333"/>
                </a:solidFill>
                <a:latin typeface="Century Gothic" charset="0"/>
              </a:rPr>
              <a:t>MRI/MRA</a:t>
            </a:r>
            <a:r>
              <a:rPr lang="en-US" i="1" dirty="0">
                <a:solidFill>
                  <a:schemeClr val="tx1"/>
                </a:solidFill>
                <a:latin typeface="Century Gothic" charset="0"/>
              </a:rPr>
              <a:t> </a:t>
            </a:r>
          </a:p>
          <a:p>
            <a:pPr lvl="1"/>
            <a:r>
              <a:rPr lang="en-US" i="1" dirty="0">
                <a:solidFill>
                  <a:srgbClr val="333333"/>
                </a:solidFill>
                <a:latin typeface="Century Gothic" charset="0"/>
              </a:rPr>
              <a:t>CT angiogram</a:t>
            </a:r>
            <a:r>
              <a:rPr lang="en-US" i="1" dirty="0">
                <a:solidFill>
                  <a:schemeClr val="tx1"/>
                </a:solidFill>
                <a:latin typeface="Century Gothic" charset="0"/>
              </a:rPr>
              <a:t> </a:t>
            </a:r>
          </a:p>
          <a:p>
            <a:pPr lvl="1"/>
            <a:r>
              <a:rPr lang="en-US" i="1" dirty="0">
                <a:solidFill>
                  <a:srgbClr val="333333"/>
                </a:solidFill>
                <a:latin typeface="Century Gothic" charset="0"/>
              </a:rPr>
              <a:t>Digital Subtraction Angiogram</a:t>
            </a:r>
            <a:r>
              <a:rPr lang="en-US" i="1" dirty="0">
                <a:solidFill>
                  <a:schemeClr val="tx1"/>
                </a:solidFill>
                <a:latin typeface="Century Gothic" charset="0"/>
              </a:rPr>
              <a:t> </a:t>
            </a:r>
          </a:p>
          <a:p>
            <a:pPr lvl="1"/>
            <a:r>
              <a:rPr lang="en-US" i="1" dirty="0">
                <a:solidFill>
                  <a:srgbClr val="333333"/>
                </a:solidFill>
                <a:latin typeface="Century Gothic" charset="0"/>
              </a:rPr>
              <a:t>Carotid </a:t>
            </a:r>
            <a:r>
              <a:rPr lang="en-US" i="1" dirty="0" err="1">
                <a:solidFill>
                  <a:srgbClr val="333333"/>
                </a:solidFill>
                <a:latin typeface="Century Gothic" charset="0"/>
              </a:rPr>
              <a:t>doppler</a:t>
            </a:r>
            <a:r>
              <a:rPr lang="en-US" i="1" dirty="0">
                <a:solidFill>
                  <a:srgbClr val="333333"/>
                </a:solidFill>
                <a:latin typeface="Century Gothic" charset="0"/>
              </a:rPr>
              <a:t> USG</a:t>
            </a:r>
            <a:r>
              <a:rPr lang="en-US" i="1" dirty="0">
                <a:solidFill>
                  <a:schemeClr val="tx1"/>
                </a:solidFill>
                <a:latin typeface="Century Gothic" charset="0"/>
              </a:rPr>
              <a:t> </a:t>
            </a:r>
          </a:p>
          <a:p>
            <a:pPr lvl="1"/>
            <a:r>
              <a:rPr lang="en-US" i="1" dirty="0">
                <a:solidFill>
                  <a:srgbClr val="333333"/>
                </a:solidFill>
                <a:latin typeface="Century Gothic" charset="0"/>
              </a:rPr>
              <a:t>Echocardiogram</a:t>
            </a:r>
            <a:endParaRPr lang="en-US" i="1" dirty="0">
              <a:solidFill>
                <a:schemeClr val="tx1"/>
              </a:solidFill>
              <a:latin typeface="Century Gothic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003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4</a:t>
            </a:r>
          </a:p>
        </p:txBody>
      </p:sp>
      <p:pic>
        <p:nvPicPr>
          <p:cNvPr id="10" name="Content Placeholder 9" descr="surgical emphysema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39" r="-4839"/>
          <a:stretch>
            <a:fillRect/>
          </a:stretch>
        </p:blipFill>
        <p:spPr>
          <a:xfrm>
            <a:off x="2851233" y="307474"/>
            <a:ext cx="5304831" cy="5818689"/>
          </a:xfrm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199" y="2214563"/>
            <a:ext cx="2394034" cy="3911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34/M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presented with sudden onset non-exertional chest pain and right neck pain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10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Name 1 pathological X-Ray finding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i="1" dirty="0"/>
              <a:t>Right supraclavicular subcutaneous emphysema</a:t>
            </a:r>
            <a:endParaRPr lang="en-US" i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Name 3 possible causes of the above condition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i="1" dirty="0"/>
              <a:t>Pneumothorax</a:t>
            </a:r>
            <a:endParaRPr lang="en-US" i="1" dirty="0">
              <a:solidFill>
                <a:schemeClr val="tx1"/>
              </a:solidFill>
            </a:endParaRPr>
          </a:p>
          <a:p>
            <a:pPr lvl="1"/>
            <a:r>
              <a:rPr lang="en-US" i="1" dirty="0" err="1"/>
              <a:t>Pneumomediastinum</a:t>
            </a:r>
            <a:endParaRPr lang="en-US" i="1" dirty="0">
              <a:solidFill>
                <a:schemeClr val="tx1"/>
              </a:solidFill>
            </a:endParaRPr>
          </a:p>
          <a:p>
            <a:pPr lvl="1"/>
            <a:r>
              <a:rPr lang="en-US" i="1" dirty="0"/>
              <a:t>Pneumopericardium</a:t>
            </a:r>
            <a:endParaRPr lang="en-US" i="1" dirty="0">
              <a:solidFill>
                <a:schemeClr val="tx1"/>
              </a:solidFill>
            </a:endParaRPr>
          </a:p>
          <a:p>
            <a:pPr lvl="1"/>
            <a:r>
              <a:rPr lang="en-US" i="1" dirty="0"/>
              <a:t>Iatrogenic</a:t>
            </a:r>
            <a:endParaRPr lang="en-US" i="1" dirty="0">
              <a:solidFill>
                <a:schemeClr val="tx1"/>
              </a:solidFill>
            </a:endParaRPr>
          </a:p>
          <a:p>
            <a:pPr lvl="1"/>
            <a:r>
              <a:rPr lang="en-US" i="1" dirty="0"/>
              <a:t>Trauma/barotrauma</a:t>
            </a:r>
            <a:endParaRPr lang="en-US" i="1" dirty="0">
              <a:solidFill>
                <a:schemeClr val="tx1"/>
              </a:solidFill>
            </a:endParaRPr>
          </a:p>
          <a:p>
            <a:pPr lvl="1"/>
            <a:r>
              <a:rPr lang="en-US" i="1" dirty="0"/>
              <a:t>Broncho-subcutaneous fistula </a:t>
            </a:r>
            <a:endParaRPr lang="en-US" i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Name 1 physical sign of the above condition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i="1" dirty="0"/>
              <a:t>Crepitus on palpation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76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/>
              <a:t>Name 3 other X-Ray views should be taken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i="1" dirty="0"/>
              <a:t>Lateral CXR</a:t>
            </a:r>
            <a:endParaRPr lang="en-US" i="1" dirty="0">
              <a:solidFill>
                <a:schemeClr val="tx1"/>
              </a:solidFill>
            </a:endParaRPr>
          </a:p>
          <a:p>
            <a:pPr lvl="1"/>
            <a:r>
              <a:rPr lang="en-US" i="1" dirty="0"/>
              <a:t>Decubitus CXR</a:t>
            </a:r>
            <a:endParaRPr lang="en-US" i="1" dirty="0">
              <a:solidFill>
                <a:schemeClr val="tx1"/>
              </a:solidFill>
            </a:endParaRPr>
          </a:p>
          <a:p>
            <a:pPr lvl="1"/>
            <a:r>
              <a:rPr lang="en-US" i="1" dirty="0">
                <a:solidFill>
                  <a:srgbClr val="333333"/>
                </a:solidFill>
              </a:rPr>
              <a:t>Cervical spine/Neck X Ray</a:t>
            </a:r>
            <a:endParaRPr lang="en-US" i="1" dirty="0">
              <a:solidFill>
                <a:schemeClr val="tx1"/>
              </a:solidFill>
            </a:endParaRPr>
          </a:p>
          <a:p>
            <a:pPr marL="685800" lvl="1" indent="-45720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US" dirty="0">
                <a:solidFill>
                  <a:srgbClr val="333333"/>
                </a:solidFill>
              </a:rPr>
              <a:t>Name 1 other imaging that may be useful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i="1" dirty="0"/>
              <a:t>CT Scan of thorax</a:t>
            </a:r>
            <a:endParaRPr lang="en-US" i="1" dirty="0">
              <a:solidFill>
                <a:schemeClr val="tx1"/>
              </a:solidFill>
            </a:endParaRPr>
          </a:p>
          <a:p>
            <a:pPr marL="2286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228600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768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138906" cy="3911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75/M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Suicidal attempt, cut his throat with a knife multiple times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Stable, GCS full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SpO2 100%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Chest clear, AE equal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Neurological exam unremarkable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6106" y="314518"/>
            <a:ext cx="4358734" cy="581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96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5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How is the neck divided into zones?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i="1" dirty="0"/>
              <a:t>Zone I: between the clavicle/suprasternal notch and the cricoid cartilage encompassing the thoracic outlet structures.</a:t>
            </a:r>
            <a:endParaRPr lang="en-US" i="1" dirty="0">
              <a:solidFill>
                <a:schemeClr val="tx1"/>
              </a:solidFill>
            </a:endParaRPr>
          </a:p>
          <a:p>
            <a:pPr lvl="1"/>
            <a:r>
              <a:rPr lang="en-US" i="1" dirty="0"/>
              <a:t>Zone II: between the cricoid cartilage and the angle of the mandible. </a:t>
            </a:r>
            <a:endParaRPr lang="en-US" i="1" dirty="0">
              <a:solidFill>
                <a:schemeClr val="tx1"/>
              </a:solidFill>
            </a:endParaRPr>
          </a:p>
          <a:p>
            <a:pPr lvl="1"/>
            <a:r>
              <a:rPr lang="en-US" i="1" dirty="0"/>
              <a:t>Zone III: between the angle of the mandible and the base of the skull.</a:t>
            </a:r>
            <a:r>
              <a:rPr lang="en-US" dirty="0"/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335184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5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>
                <a:solidFill>
                  <a:srgbClr val="333333"/>
                </a:solidFill>
              </a:rPr>
              <a:t>Which zone is injured in the patient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i="1" dirty="0">
                <a:solidFill>
                  <a:schemeClr val="tx1"/>
                </a:solidFill>
              </a:rPr>
              <a:t>Zone 2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dirty="0"/>
              <a:t>What structures were possibly injured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i="1" dirty="0"/>
              <a:t>Internal and external carotid arteries</a:t>
            </a:r>
            <a:endParaRPr lang="en-US" i="1" dirty="0">
              <a:solidFill>
                <a:schemeClr val="tx1"/>
              </a:solidFill>
            </a:endParaRPr>
          </a:p>
          <a:p>
            <a:pPr lvl="1"/>
            <a:r>
              <a:rPr lang="en-US" i="1" dirty="0"/>
              <a:t>Internal and external jugular veins</a:t>
            </a:r>
            <a:endParaRPr lang="en-US" i="1" dirty="0">
              <a:solidFill>
                <a:schemeClr val="tx1"/>
              </a:solidFill>
            </a:endParaRPr>
          </a:p>
          <a:p>
            <a:pPr lvl="1"/>
            <a:r>
              <a:rPr lang="en-US" i="1" dirty="0"/>
              <a:t>Airway (Larynx, </a:t>
            </a:r>
            <a:r>
              <a:rPr lang="en-US" i="1" dirty="0">
                <a:solidFill>
                  <a:schemeClr val="tx1"/>
                </a:solidFill>
                <a:latin typeface="Century Gothic" charset="0"/>
              </a:rPr>
              <a:t>trachea)</a:t>
            </a:r>
          </a:p>
          <a:p>
            <a:pPr lvl="1"/>
            <a:r>
              <a:rPr lang="en-US" i="1" dirty="0">
                <a:solidFill>
                  <a:srgbClr val="333333"/>
                </a:solidFill>
              </a:rPr>
              <a:t>Thyroid and parathyroid</a:t>
            </a:r>
            <a:endParaRPr lang="en-US" i="1" dirty="0">
              <a:solidFill>
                <a:schemeClr val="tx1"/>
              </a:solidFill>
            </a:endParaRPr>
          </a:p>
          <a:p>
            <a:pPr lvl="1"/>
            <a:r>
              <a:rPr lang="en-US" i="1" dirty="0">
                <a:solidFill>
                  <a:srgbClr val="333333"/>
                </a:solidFill>
              </a:rPr>
              <a:t>Neck muscles</a:t>
            </a:r>
            <a:endParaRPr lang="en-US" i="1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30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/>
              <a:t>What immediate measures should be taken in A&amp;E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i="1" dirty="0"/>
              <a:t>Airway control, may require prophylactic intubation or cricothyroidotomy or tracheostomy</a:t>
            </a:r>
            <a:endParaRPr lang="en-US" i="1" dirty="0">
              <a:solidFill>
                <a:schemeClr val="tx1"/>
              </a:solidFill>
            </a:endParaRPr>
          </a:p>
          <a:p>
            <a:pPr lvl="1"/>
            <a:r>
              <a:rPr lang="en-US" i="1" dirty="0"/>
              <a:t>Large bore IV cannula, resuscitation with IV fluid and blood transfusion</a:t>
            </a:r>
            <a:endParaRPr lang="en-US" i="1" dirty="0">
              <a:solidFill>
                <a:schemeClr val="tx1"/>
              </a:solidFill>
            </a:endParaRPr>
          </a:p>
          <a:p>
            <a:pPr lvl="1"/>
            <a:r>
              <a:rPr lang="en-US" i="1" dirty="0">
                <a:solidFill>
                  <a:srgbClr val="333333"/>
                </a:solidFill>
              </a:rPr>
              <a:t>(Surgical exploration is not appropriate in A&amp;E)</a:t>
            </a:r>
            <a:endParaRPr lang="en-US" i="1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en-US" dirty="0"/>
              <a:t>What other investigations may be useful?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i="1" dirty="0"/>
              <a:t>CXR, lateral neck X-Ray</a:t>
            </a:r>
            <a:endParaRPr lang="en-US" i="1" dirty="0">
              <a:solidFill>
                <a:schemeClr val="tx1"/>
              </a:solidFill>
            </a:endParaRPr>
          </a:p>
          <a:p>
            <a:pPr lvl="1"/>
            <a:r>
              <a:rPr lang="en-US" i="1" dirty="0"/>
              <a:t>Angiogram</a:t>
            </a:r>
            <a:endParaRPr lang="en-US" i="1" dirty="0">
              <a:solidFill>
                <a:schemeClr val="tx1"/>
              </a:solidFill>
            </a:endParaRPr>
          </a:p>
          <a:p>
            <a:pPr lvl="1"/>
            <a:r>
              <a:rPr lang="en-US" i="1" dirty="0"/>
              <a:t>OGD</a:t>
            </a:r>
            <a:endParaRPr lang="en-US" i="1" dirty="0">
              <a:solidFill>
                <a:schemeClr val="tx1"/>
              </a:solidFill>
            </a:endParaRPr>
          </a:p>
          <a:p>
            <a:pPr lvl="1"/>
            <a:r>
              <a:rPr lang="en-US" i="1" dirty="0"/>
              <a:t>Laryngoscopy</a:t>
            </a:r>
            <a:endParaRPr lang="en-US" i="1" dirty="0">
              <a:solidFill>
                <a:schemeClr val="tx1"/>
              </a:solidFill>
            </a:endParaRPr>
          </a:p>
          <a:p>
            <a:pPr lvl="1"/>
            <a:r>
              <a:rPr lang="en-US" i="1" dirty="0">
                <a:solidFill>
                  <a:srgbClr val="333333"/>
                </a:solidFill>
              </a:rPr>
              <a:t>CT Scan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2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86606" y="1525835"/>
            <a:ext cx="7227559" cy="5078167"/>
            <a:chOff x="444691" y="487415"/>
            <a:chExt cx="8227881" cy="578100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4691" y="487415"/>
              <a:ext cx="8227881" cy="578100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630948" y="1176421"/>
              <a:ext cx="1350210" cy="2278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76927" y="895100"/>
              <a:ext cx="970547" cy="941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Content Placeholder 8"/>
          <p:cNvSpPr txBox="1">
            <a:spLocks/>
          </p:cNvSpPr>
          <p:nvPr/>
        </p:nvSpPr>
        <p:spPr>
          <a:xfrm>
            <a:off x="-22721" y="860928"/>
            <a:ext cx="787132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	14/M present with sudden onset SOB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-282072"/>
            <a:ext cx="7391401" cy="1143000"/>
          </a:xfrm>
        </p:spPr>
        <p:txBody>
          <a:bodyPr/>
          <a:lstStyle/>
          <a:p>
            <a:pPr algn="l"/>
            <a:r>
              <a:rPr lang="en-US" dirty="0"/>
              <a:t>Case 1</a:t>
            </a:r>
          </a:p>
        </p:txBody>
      </p:sp>
    </p:spTree>
    <p:extLst>
      <p:ext uri="{BB962C8B-B14F-4D97-AF65-F5344CB8AC3E}">
        <p14:creationId xmlns:p14="http://schemas.microsoft.com/office/powerpoint/2010/main" val="2439733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dirty="0"/>
              <a:t>What complications may need to be looked out for?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i="1" dirty="0"/>
              <a:t>Thromboembolic stroke</a:t>
            </a:r>
            <a:endParaRPr lang="en-US" i="1" dirty="0">
              <a:solidFill>
                <a:schemeClr val="tx1"/>
              </a:solidFill>
            </a:endParaRPr>
          </a:p>
          <a:p>
            <a:pPr lvl="1"/>
            <a:r>
              <a:rPr lang="en-US" i="1" dirty="0" err="1"/>
              <a:t>Ischaemic</a:t>
            </a:r>
            <a:r>
              <a:rPr lang="en-US" i="1" dirty="0"/>
              <a:t> stroke secondary to </a:t>
            </a:r>
            <a:r>
              <a:rPr lang="en-US" i="1" dirty="0" err="1"/>
              <a:t>hypoperfusion</a:t>
            </a:r>
            <a:endParaRPr lang="en-US" i="1" dirty="0">
              <a:solidFill>
                <a:schemeClr val="tx1"/>
              </a:solidFill>
            </a:endParaRPr>
          </a:p>
          <a:p>
            <a:pPr lvl="1"/>
            <a:r>
              <a:rPr lang="en-US" i="1" dirty="0"/>
              <a:t>Airway/laryngeal </a:t>
            </a:r>
            <a:r>
              <a:rPr lang="en-US" i="1" dirty="0" err="1"/>
              <a:t>oedema</a:t>
            </a:r>
            <a:endParaRPr lang="en-US" i="1" dirty="0">
              <a:solidFill>
                <a:schemeClr val="tx1"/>
              </a:solidFill>
            </a:endParaRPr>
          </a:p>
          <a:p>
            <a:pPr lvl="1"/>
            <a:r>
              <a:rPr lang="en-US" i="1" dirty="0"/>
              <a:t>Pneumothorax/</a:t>
            </a:r>
            <a:r>
              <a:rPr lang="en-US" i="1" dirty="0" err="1"/>
              <a:t>pneumomediastinum</a:t>
            </a:r>
            <a:endParaRPr lang="en-US" i="1" dirty="0">
              <a:solidFill>
                <a:schemeClr val="tx1"/>
              </a:solidFill>
            </a:endParaRPr>
          </a:p>
          <a:p>
            <a:pPr lvl="1"/>
            <a:r>
              <a:rPr lang="en-US" i="1" dirty="0"/>
              <a:t>Large hematoma</a:t>
            </a:r>
            <a:endParaRPr lang="en-US" i="1" dirty="0">
              <a:solidFill>
                <a:schemeClr val="tx1"/>
              </a:solidFill>
            </a:endParaRPr>
          </a:p>
          <a:p>
            <a:pPr lvl="1"/>
            <a:r>
              <a:rPr lang="en-US" i="1" dirty="0">
                <a:solidFill>
                  <a:srgbClr val="333333"/>
                </a:solidFill>
              </a:rPr>
              <a:t>Recurrent laryngeal nerve injury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66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What are the ECG Findings: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Monomorphic ventricular tachycardia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Right bundle branch block pattern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is the diagnosis?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Fascicular VT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Differential Diagnosis?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SVT with RBBB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Management?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Verapamil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DC Cardioversion</a:t>
            </a:r>
            <a:endParaRPr lang="en-US" dirty="0">
              <a:solidFill>
                <a:schemeClr val="tx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31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32/M Construction site worker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Slipped and fell injury-on-duty, landed on outstretched left hand, complained of left wrist pain and swelling with decreased ROM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60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 – X Ray</a:t>
            </a:r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9" name="Content Placeholder 8" descr="2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2440" y="2227931"/>
            <a:ext cx="3566160" cy="3911600"/>
          </a:xfrm>
        </p:spPr>
      </p:pic>
    </p:spTree>
    <p:extLst>
      <p:ext uri="{BB962C8B-B14F-4D97-AF65-F5344CB8AC3E}">
        <p14:creationId xmlns:p14="http://schemas.microsoft.com/office/powerpoint/2010/main" val="965276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2209800"/>
            <a:ext cx="8053415" cy="39163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Describe the X Ray findings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i="1" dirty="0">
                <a:solidFill>
                  <a:srgbClr val="333333"/>
                </a:solidFill>
                <a:latin typeface="Century Gothic" charset="0"/>
              </a:rPr>
              <a:t>AP: </a:t>
            </a:r>
            <a:endParaRPr lang="en-US" i="1" dirty="0">
              <a:solidFill>
                <a:schemeClr val="tx1"/>
              </a:solidFill>
              <a:latin typeface="Century Gothic" charset="0"/>
            </a:endParaRPr>
          </a:p>
          <a:p>
            <a:pPr lvl="2"/>
            <a:r>
              <a:rPr lang="en-US" i="1" dirty="0">
                <a:solidFill>
                  <a:schemeClr val="tx1"/>
                </a:solidFill>
                <a:latin typeface="Century Gothic" charset="0"/>
              </a:rPr>
              <a:t>Fractured Radial Styloid</a:t>
            </a:r>
          </a:p>
          <a:p>
            <a:pPr lvl="2"/>
            <a:r>
              <a:rPr lang="en-US" i="1" dirty="0">
                <a:solidFill>
                  <a:srgbClr val="333333"/>
                </a:solidFill>
                <a:latin typeface="Century Gothic"/>
              </a:rPr>
              <a:t>Triangular appearance of lunate</a:t>
            </a:r>
            <a:endParaRPr lang="en-US" i="1" dirty="0">
              <a:solidFill>
                <a:schemeClr val="tx1"/>
              </a:solidFill>
              <a:latin typeface="Century Gothic"/>
            </a:endParaRPr>
          </a:p>
          <a:p>
            <a:pPr lvl="1"/>
            <a:r>
              <a:rPr lang="en-US" i="1" dirty="0"/>
              <a:t>Lateral: </a:t>
            </a:r>
            <a:endParaRPr lang="en-US" i="1" dirty="0">
              <a:solidFill>
                <a:schemeClr val="tx1"/>
              </a:solidFill>
            </a:endParaRPr>
          </a:p>
          <a:p>
            <a:pPr lvl="2"/>
            <a:r>
              <a:rPr lang="en-US" i="1" dirty="0">
                <a:solidFill>
                  <a:schemeClr val="tx1"/>
                </a:solidFill>
                <a:latin typeface="Century Gothic" charset="0"/>
              </a:rPr>
              <a:t>Peri-lunate dislocation: </a:t>
            </a:r>
            <a:r>
              <a:rPr lang="en-US" i="1" dirty="0"/>
              <a:t>Dorsal dislocation of </a:t>
            </a:r>
            <a:r>
              <a:rPr lang="en-US" i="1" u="sng" dirty="0"/>
              <a:t>the capitate and other carpal bones to lunate</a:t>
            </a:r>
            <a:r>
              <a:rPr lang="en-US" i="1" dirty="0"/>
              <a:t> while </a:t>
            </a:r>
            <a:r>
              <a:rPr lang="en-US" i="1" u="sng" dirty="0"/>
              <a:t>lunate is still in contact with radial articular surface</a:t>
            </a:r>
            <a:endParaRPr lang="en-US" i="1" u="sng" dirty="0">
              <a:solidFill>
                <a:schemeClr val="tx1"/>
              </a:solidFill>
              <a:latin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Name the classification system of the injury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Mayfield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905215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fr-FR" dirty="0"/>
              <a:t>Name 3 neuro-</a:t>
            </a:r>
            <a:r>
              <a:rPr lang="fr-FR" dirty="0" err="1"/>
              <a:t>vascular</a:t>
            </a:r>
            <a:r>
              <a:rPr lang="fr-FR" dirty="0"/>
              <a:t> complications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fr-FR" i="1" dirty="0" err="1"/>
              <a:t>Median</a:t>
            </a:r>
            <a:r>
              <a:rPr lang="fr-FR" i="1" dirty="0"/>
              <a:t> Nerve </a:t>
            </a:r>
            <a:r>
              <a:rPr lang="fr-FR" i="1" dirty="0" err="1"/>
              <a:t>Palsy</a:t>
            </a:r>
            <a:endParaRPr lang="fr-FR" i="1" dirty="0">
              <a:solidFill>
                <a:schemeClr val="tx1"/>
              </a:solidFill>
            </a:endParaRPr>
          </a:p>
          <a:p>
            <a:pPr lvl="1"/>
            <a:r>
              <a:rPr lang="fr-FR" i="1" dirty="0" err="1"/>
              <a:t>Compartment</a:t>
            </a:r>
            <a:r>
              <a:rPr lang="fr-FR" i="1" dirty="0"/>
              <a:t> syndrome</a:t>
            </a:r>
            <a:endParaRPr lang="fr-FR" i="1" dirty="0">
              <a:solidFill>
                <a:schemeClr val="tx1"/>
              </a:solidFill>
            </a:endParaRPr>
          </a:p>
          <a:p>
            <a:pPr lvl="1"/>
            <a:r>
              <a:rPr lang="fr-FR" i="1" dirty="0" err="1"/>
              <a:t>Avascular</a:t>
            </a:r>
            <a:r>
              <a:rPr lang="fr-FR" i="1" dirty="0"/>
              <a:t> </a:t>
            </a:r>
            <a:r>
              <a:rPr lang="fr-FR" i="1" dirty="0" err="1"/>
              <a:t>necrosis</a:t>
            </a:r>
            <a:endParaRPr lang="en-US" i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Name 1 emergency management if </a:t>
            </a:r>
            <a:r>
              <a:rPr lang="en-US" dirty="0" err="1"/>
              <a:t>orthopaedic</a:t>
            </a:r>
            <a:r>
              <a:rPr lang="en-US" dirty="0"/>
              <a:t> consultation is not immediately available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i="1" dirty="0"/>
              <a:t>Closed reduction and </a:t>
            </a:r>
            <a:r>
              <a:rPr lang="en-US" i="1" dirty="0" err="1"/>
              <a:t>immobilisation</a:t>
            </a:r>
            <a:endParaRPr lang="en-US" i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US" i="1" dirty="0">
                <a:solidFill>
                  <a:srgbClr val="333333"/>
                </a:solidFill>
              </a:rPr>
              <a:t>Describe 2 approaches to definitive management</a:t>
            </a:r>
            <a:endParaRPr lang="fr-FR" i="1" dirty="0">
              <a:solidFill>
                <a:schemeClr val="tx1"/>
              </a:solidFill>
            </a:endParaRPr>
          </a:p>
          <a:p>
            <a:pPr lvl="1"/>
            <a:r>
              <a:rPr lang="en-US" i="1" dirty="0">
                <a:solidFill>
                  <a:srgbClr val="333333"/>
                </a:solidFill>
              </a:rPr>
              <a:t>Second stage ligament repair and internal fixation</a:t>
            </a:r>
            <a:endParaRPr lang="en-US" i="1" dirty="0">
              <a:solidFill>
                <a:schemeClr val="tx1"/>
              </a:solidFill>
            </a:endParaRPr>
          </a:p>
          <a:p>
            <a:pPr lvl="1"/>
            <a:r>
              <a:rPr lang="en-US" i="1" dirty="0"/>
              <a:t>Emergent open reduction and internal fixation (if failed closed reduction)</a:t>
            </a:r>
            <a:endParaRPr lang="en-US" i="1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762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81657"/>
              </p:ext>
            </p:extLst>
          </p:nvPr>
        </p:nvGraphicFramePr>
        <p:xfrm>
          <a:off x="457200" y="2209800"/>
          <a:ext cx="6508750" cy="2397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812"/>
                <a:gridCol w="5109938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 Mayfield Classification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Stage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scapholunate</a:t>
                      </a:r>
                      <a:r>
                        <a:rPr lang="en-US" dirty="0" smtClean="0"/>
                        <a:t> dissociation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Stage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 </a:t>
                      </a:r>
                      <a:r>
                        <a:rPr lang="en-US" dirty="0" err="1" smtClean="0"/>
                        <a:t>lunocapitate</a:t>
                      </a:r>
                      <a:r>
                        <a:rPr lang="en-US" dirty="0" smtClean="0"/>
                        <a:t> disruption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Stage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 </a:t>
                      </a:r>
                      <a:r>
                        <a:rPr lang="en-US" dirty="0" err="1" smtClean="0"/>
                        <a:t>lunotriquetral</a:t>
                      </a:r>
                      <a:r>
                        <a:rPr lang="en-US" dirty="0" smtClean="0"/>
                        <a:t> disruption, "</a:t>
                      </a:r>
                      <a:r>
                        <a:rPr lang="en-US" dirty="0" err="1" smtClean="0"/>
                        <a:t>perilunate</a:t>
                      </a:r>
                      <a:r>
                        <a:rPr lang="en-US" dirty="0" smtClean="0"/>
                        <a:t>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Stage 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lunate dislocated from lunate fossa (usually volar) “lunate”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associated with median nerve compression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059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39/M presented with generalized tonic-</a:t>
            </a:r>
            <a:r>
              <a:rPr lang="en-US" dirty="0" err="1" smtClean="0"/>
              <a:t>clonic</a:t>
            </a:r>
            <a:r>
              <a:rPr lang="en-US" dirty="0" smtClean="0"/>
              <a:t> seizure for 1 hour</a:t>
            </a:r>
          </a:p>
          <a:p>
            <a:r>
              <a:rPr lang="en-US" dirty="0" smtClean="0"/>
              <a:t>He appeared to be confused for several hours prior to the seizure</a:t>
            </a:r>
          </a:p>
          <a:p>
            <a:r>
              <a:rPr lang="en-US" dirty="0" smtClean="0"/>
              <a:t>He has no fever, no TOCC, no recent head injury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67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2546</TotalTime>
  <Words>648</Words>
  <Application>Microsoft Macintosh PowerPoint</Application>
  <PresentationFormat>On-screen Show (4:3)</PresentationFormat>
  <Paragraphs>139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Plaza</vt:lpstr>
      <vt:lpstr>JCM OSCE (QMH)</vt:lpstr>
      <vt:lpstr>Case 1</vt:lpstr>
      <vt:lpstr>Case 1</vt:lpstr>
      <vt:lpstr>Case 2</vt:lpstr>
      <vt:lpstr>Case 2 – X Ray</vt:lpstr>
      <vt:lpstr>Case 2</vt:lpstr>
      <vt:lpstr>Case 2</vt:lpstr>
      <vt:lpstr>Case 2</vt:lpstr>
      <vt:lpstr>Case 3</vt:lpstr>
      <vt:lpstr>Case 3 – plain CT Brain</vt:lpstr>
      <vt:lpstr>Case 3</vt:lpstr>
      <vt:lpstr>Case 3</vt:lpstr>
      <vt:lpstr>Case 4</vt:lpstr>
      <vt:lpstr>Case 4</vt:lpstr>
      <vt:lpstr>Case 4</vt:lpstr>
      <vt:lpstr>Case 5</vt:lpstr>
      <vt:lpstr>Case 5</vt:lpstr>
      <vt:lpstr>Case 5</vt:lpstr>
      <vt:lpstr>Case 5</vt:lpstr>
      <vt:lpstr>Case 5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JCM OSCE (QMH)</dc:title>
  <dc:creator>kl c</dc:creator>
  <cp:lastModifiedBy>kl c</cp:lastModifiedBy>
  <cp:revision>105</cp:revision>
  <dcterms:created xsi:type="dcterms:W3CDTF">2016-09-03T13:50:08Z</dcterms:created>
  <dcterms:modified xsi:type="dcterms:W3CDTF">2016-09-06T05:58:42Z</dcterms:modified>
</cp:coreProperties>
</file>